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56" r:id="rId2"/>
    <p:sldId id="300" r:id="rId3"/>
    <p:sldId id="304" r:id="rId4"/>
    <p:sldId id="302" r:id="rId5"/>
    <p:sldId id="303" r:id="rId6"/>
    <p:sldId id="305" r:id="rId7"/>
    <p:sldId id="310" r:id="rId8"/>
    <p:sldId id="311" r:id="rId9"/>
    <p:sldId id="306" r:id="rId10"/>
    <p:sldId id="312" r:id="rId11"/>
    <p:sldId id="307" r:id="rId12"/>
    <p:sldId id="313" r:id="rId13"/>
    <p:sldId id="314" r:id="rId14"/>
    <p:sldId id="315" r:id="rId15"/>
    <p:sldId id="31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0A"/>
    <a:srgbClr val="7030A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0" autoAdjust="0"/>
    <p:restoredTop sz="80261" autoAdjust="0"/>
  </p:normalViewPr>
  <p:slideViewPr>
    <p:cSldViewPr snapToGrid="0">
      <p:cViewPr varScale="1">
        <p:scale>
          <a:sx n="61" d="100"/>
          <a:sy n="6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24693-8207-41DD-BF3A-8E618D8C3AEC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BE826-18E8-482C-9AEB-DB8264ACD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Raspberry Pi circuits we will make</a:t>
            </a:r>
            <a:r>
              <a:rPr lang="en-US" baseline="0" dirty="0" smtClean="0"/>
              <a:t> later:  the battery is replaced by the power from the raspberry pi and the switch becomes a command in your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circuits must have a</a:t>
            </a:r>
            <a:r>
              <a:rPr lang="en-US" baseline="0" dirty="0" smtClean="0"/>
              <a:t> ground connection to work properly.  There are several ground pins on the T-connector.</a:t>
            </a:r>
          </a:p>
          <a:p>
            <a:r>
              <a:rPr lang="en-US" baseline="0" dirty="0" smtClean="0"/>
              <a:t>The T connector has multiple pins for power.  The number of the pin used needs to be used in your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writing directly in the command window.  We will move to creating a script (or program) in the next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them type the non-red lines into a</a:t>
            </a:r>
            <a:r>
              <a:rPr lang="en-US" baseline="0" dirty="0" smtClean="0"/>
              <a:t> 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they select</a:t>
            </a:r>
            <a:r>
              <a:rPr lang="en-US" baseline="0" dirty="0" smtClean="0"/>
              <a:t> a new file, it opens a simple text document to type their code.  Different parts of the code may be in different colors.  Example:  Comments are in red, text in quotations is green, functions are purple…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this code into the new file.  Save it in the</a:t>
            </a:r>
            <a:r>
              <a:rPr lang="en-US" baseline="0" dirty="0" smtClean="0"/>
              <a:t> main folder (it should default).  Call it </a:t>
            </a:r>
            <a:r>
              <a:rPr lang="en-US" baseline="0" dirty="0" err="1" smtClean="0"/>
              <a:t>light_blink</a:t>
            </a:r>
            <a:r>
              <a:rPr lang="en-US" baseline="0" dirty="0" smtClean="0"/>
              <a:t>.  Python will save it as a .</a:t>
            </a:r>
            <a:r>
              <a:rPr lang="en-US" baseline="0" dirty="0" err="1" smtClean="0"/>
              <a:t>py</a:t>
            </a:r>
            <a:r>
              <a:rPr lang="en-US" baseline="0" dirty="0" smtClean="0"/>
              <a:t> format</a:t>
            </a:r>
          </a:p>
          <a:p>
            <a:r>
              <a:rPr lang="en-US" baseline="0" dirty="0" smtClean="0"/>
              <a:t>After it’s saved go the run tab and select “Run Module”</a:t>
            </a:r>
          </a:p>
          <a:p>
            <a:r>
              <a:rPr lang="en-US" baseline="0" dirty="0" smtClean="0"/>
              <a:t>The light should blink.</a:t>
            </a:r>
          </a:p>
          <a:p>
            <a:r>
              <a:rPr lang="en-US" baseline="0" dirty="0" smtClean="0"/>
              <a:t>Those that are working faster.  Can they change their code to blink more slowly or more quickly?  Can they add new lines (within the loop) such their light blinks in a particular pattern?  I will give you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buttons, I like to “straddle” the button across the groove that runs along the center of the board.  Note:  the buttons are “temperamental”.  They require both finesse and force to push into the breadboard.</a:t>
            </a:r>
          </a:p>
          <a:p>
            <a:r>
              <a:rPr lang="en-US" baseline="0" dirty="0" smtClean="0"/>
              <a:t>They can leave the LED circuit on their board.  The two circuits will not interfere with each other.</a:t>
            </a:r>
          </a:p>
          <a:p>
            <a:r>
              <a:rPr lang="en-US" baseline="0" dirty="0" smtClean="0"/>
              <a:t>Note:  </a:t>
            </a:r>
            <a:r>
              <a:rPr lang="en-US" baseline="0" dirty="0" err="1" smtClean="0"/>
              <a:t>my_button</a:t>
            </a:r>
            <a:r>
              <a:rPr lang="en-US" baseline="0" dirty="0" smtClean="0"/>
              <a:t> is a variable</a:t>
            </a:r>
          </a:p>
          <a:p>
            <a:endParaRPr lang="en-US" dirty="0" smtClean="0"/>
          </a:p>
          <a:p>
            <a:r>
              <a:rPr lang="en-US" dirty="0" smtClean="0"/>
              <a:t>When they push the button, the message will</a:t>
            </a:r>
            <a:r>
              <a:rPr lang="en-US" baseline="0" dirty="0" smtClean="0"/>
              <a:t> print on the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r>
              <a:rPr lang="en-US" baseline="0" dirty="0" smtClean="0"/>
              <a:t> – new file and save it as something that makes sense like </a:t>
            </a:r>
            <a:r>
              <a:rPr lang="en-US" baseline="0" smtClean="0"/>
              <a:t>led_button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E826-18E8-482C-9AEB-DB8264ACDE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6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3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4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0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53A661-F0E4-461E-AC9E-A2A2BBCE501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85788A-FD47-451C-BC22-3DEC48764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3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CyberCharged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Raspberry Pi – Using the GPIO/Hardware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Ms. Flowers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4000" dirty="0" smtClean="0"/>
              <a:t>Go to Python 3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4000" dirty="0" smtClean="0"/>
              <a:t>Open IDLE3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We will start by typing commands in to the command window.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18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code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48" b="4441"/>
          <a:stretch/>
        </p:blipFill>
        <p:spPr>
          <a:xfrm>
            <a:off x="1097280" y="1850066"/>
            <a:ext cx="8904364" cy="43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/>
              <a:t>We can do most any </a:t>
            </a:r>
            <a:r>
              <a:rPr lang="en-US" sz="2400" dirty="0" smtClean="0"/>
              <a:t>coding/analysis by </a:t>
            </a:r>
            <a:r>
              <a:rPr lang="en-US" sz="2400" dirty="0"/>
              <a:t>entering commands in the Command Window.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/>
              <a:t>This is tedious and problematic because we have no way of correcting commands easily and we cannot recall numerous lines of commands at one time</a:t>
            </a:r>
            <a:r>
              <a:rPr lang="en-US" sz="2400" dirty="0" smtClean="0"/>
              <a:t>.</a:t>
            </a:r>
          </a:p>
          <a:p>
            <a:pPr indent="-27432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Solution? – Writing python scripts</a:t>
            </a:r>
          </a:p>
          <a:p>
            <a:pPr indent="-27432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Go to the IDLE3 and go to File and select New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03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our light more interesting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49" y="2115434"/>
            <a:ext cx="11812551" cy="38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 smtClean="0"/>
              <a:t>A button is a simple toggle switch (push once for one action, push again for another action)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 smtClean="0"/>
              <a:t>Take your button and connect it to your board.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8" t="5737" r="18643"/>
          <a:stretch/>
        </p:blipFill>
        <p:spPr>
          <a:xfrm rot="5400000">
            <a:off x="1293632" y="2439745"/>
            <a:ext cx="2924653" cy="3934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1327" y="2944441"/>
            <a:ext cx="7047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of the button pins is connected to a Raspberry Pi power pin (pin 4) in this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other pin is connected to the GND pin via the outer bus.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a new file (just like before) type: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from</a:t>
            </a:r>
            <a:r>
              <a:rPr lang="en-US" sz="2000" dirty="0" smtClean="0"/>
              <a:t> </a:t>
            </a:r>
            <a:r>
              <a:rPr lang="en-US" sz="2000" dirty="0" err="1" smtClean="0"/>
              <a:t>gpiozero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6B30A"/>
                </a:solidFill>
              </a:rPr>
              <a:t>import</a:t>
            </a:r>
            <a:r>
              <a:rPr lang="en-US" sz="2000" dirty="0" smtClean="0"/>
              <a:t> Button</a:t>
            </a:r>
          </a:p>
          <a:p>
            <a:r>
              <a:rPr lang="en-US" sz="2000" dirty="0" err="1" smtClean="0"/>
              <a:t>my_button</a:t>
            </a:r>
            <a:r>
              <a:rPr lang="en-US" sz="2000" dirty="0" smtClean="0"/>
              <a:t> = Button(4)</a:t>
            </a:r>
          </a:p>
          <a:p>
            <a:endParaRPr lang="en-US" sz="2000" dirty="0"/>
          </a:p>
          <a:p>
            <a:r>
              <a:rPr lang="en-US" sz="2000" dirty="0" err="1" smtClean="0"/>
              <a:t>my_button.wait_for_press</a:t>
            </a:r>
            <a:r>
              <a:rPr lang="en-US" sz="2000" dirty="0" smtClean="0"/>
              <a:t>()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print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“You are pushing my button!!”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664996" y="4837267"/>
            <a:ext cx="261321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Save as </a:t>
            </a:r>
            <a:r>
              <a:rPr lang="en-US" dirty="0" err="1" smtClean="0"/>
              <a:t>button_test</a:t>
            </a:r>
            <a:endParaRPr lang="en-US" dirty="0" smtClean="0"/>
          </a:p>
          <a:p>
            <a:r>
              <a:rPr lang="en-US" dirty="0" smtClean="0"/>
              <a:t>Then run (just like before)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39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the LED with the button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142239"/>
            <a:ext cx="7011397" cy="33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So…Raspberry </a:t>
            </a:r>
            <a:r>
              <a:rPr lang="en-US" dirty="0" err="1" smtClean="0"/>
              <a:t>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A Raspberry Pi can do most things a “regular” computer can do and it can do things that a “regular” computer cannot do.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You can use the GPIO (general purpose input/output) to control electrical components like light emitting diodes (LEDs) and switches.</a:t>
            </a:r>
          </a:p>
        </p:txBody>
      </p:sp>
    </p:spTree>
    <p:extLst>
      <p:ext uri="{BB962C8B-B14F-4D97-AF65-F5344CB8AC3E}">
        <p14:creationId xmlns:p14="http://schemas.microsoft.com/office/powerpoint/2010/main" val="269395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circuits (It’s easy)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219438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the most basic form, a circuit is a closed path in which current flows.  Let’s think about something you use all the time – a light bulb.</a:t>
            </a:r>
            <a:endParaRPr lang="en-US" sz="2400" dirty="0"/>
          </a:p>
          <a:p>
            <a:r>
              <a:rPr lang="en-US" sz="2400" dirty="0" smtClean="0"/>
              <a:t>When the switch is closed, current flows from the battery to light the bulb.</a:t>
            </a:r>
          </a:p>
          <a:p>
            <a:r>
              <a:rPr lang="en-US" sz="2400" dirty="0" smtClean="0"/>
              <a:t>When the switch is opened, current can no longer flow and the light bulb will turn off.</a:t>
            </a:r>
            <a:endParaRPr lang="en-US" sz="2400" dirty="0"/>
          </a:p>
        </p:txBody>
      </p:sp>
      <p:pic>
        <p:nvPicPr>
          <p:cNvPr id="4" name="Picture 3" descr="Stuck in the middle | PS Aud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22" y="1845734"/>
            <a:ext cx="5759777" cy="41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We will be using: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A breadboard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A T pin breakout board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LEDs (light emitting diodes)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Buttons (a push toggle switch)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Resistors (set voltages and currents in a circuit)</a:t>
            </a:r>
          </a:p>
          <a:p>
            <a:pPr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Wires (to make connections)</a:t>
            </a:r>
          </a:p>
        </p:txBody>
      </p:sp>
    </p:spTree>
    <p:extLst>
      <p:ext uri="{BB962C8B-B14F-4D97-AF65-F5344CB8AC3E}">
        <p14:creationId xmlns:p14="http://schemas.microsoft.com/office/powerpoint/2010/main" val="53195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</a:t>
            </a:r>
            <a:endParaRPr lang="en-US" dirty="0"/>
          </a:p>
        </p:txBody>
      </p:sp>
      <p:pic>
        <p:nvPicPr>
          <p:cNvPr id="1026" name="Picture 2" descr="Image result for raspberry pi canakit bread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7" b="33938"/>
          <a:stretch/>
        </p:blipFill>
        <p:spPr bwMode="auto">
          <a:xfrm>
            <a:off x="848411" y="2290714"/>
            <a:ext cx="8770699" cy="28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9477707" y="3026004"/>
            <a:ext cx="257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well in the center electrically divides the board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48411" y="2290714"/>
            <a:ext cx="8851770" cy="6598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8411" y="4339130"/>
            <a:ext cx="8851770" cy="6598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97280" y="4883085"/>
            <a:ext cx="297887" cy="820131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4524" y="5648484"/>
            <a:ext cx="6589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power (+) and ground (-) supplies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95167" y="2578232"/>
            <a:ext cx="740633" cy="3086926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23728" y="3733014"/>
            <a:ext cx="150829" cy="60611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3155" y="2926862"/>
            <a:ext cx="150829" cy="60611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232920" y="4137700"/>
            <a:ext cx="2573443" cy="164728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44379" y="5703216"/>
            <a:ext cx="330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Electrically connected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097280" y="3201639"/>
            <a:ext cx="8380427" cy="1448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97280" y="3862919"/>
            <a:ext cx="8380427" cy="1448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958499" y="902174"/>
            <a:ext cx="1753386" cy="2229251"/>
          </a:xfrm>
          <a:prstGeom prst="line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8871" y="641316"/>
            <a:ext cx="330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connected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7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board with breadboard</a:t>
            </a:r>
            <a:endParaRPr lang="en-US" dirty="0"/>
          </a:p>
        </p:txBody>
      </p:sp>
      <p:pic>
        <p:nvPicPr>
          <p:cNvPr id="2052" name="Picture 4" descr="Image result for raspberry pi canakit breadboar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5895" r="6539" b="12330"/>
          <a:stretch/>
        </p:blipFill>
        <p:spPr bwMode="auto">
          <a:xfrm>
            <a:off x="490194" y="1737360"/>
            <a:ext cx="7777114" cy="50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8137" y="1960775"/>
            <a:ext cx="3553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Pin numbers (e.g. 4) provide power (like a battery)</a:t>
            </a:r>
          </a:p>
          <a:p>
            <a:r>
              <a:rPr lang="en-US" sz="2400" dirty="0" smtClean="0"/>
              <a:t>GND pin are used to help close the path of a circuit.</a:t>
            </a:r>
          </a:p>
          <a:p>
            <a:r>
              <a:rPr lang="en-US" sz="2400" dirty="0" smtClean="0"/>
              <a:t>We use python to turn a pin “on” or provide power to a pin.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17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08589" cy="4023360"/>
          </a:xfrm>
        </p:spPr>
        <p:txBody>
          <a:bodyPr/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/>
              <a:t>LEDs use a special material that can emit like at different colors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/>
              <a:t>They are polarized.  This means that they have to be positioned in the circuit in a particular way.  One wire is longer than the other.  The longer one is the anode.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/>
              <a:t>If you LED is not turning on, you probably have it plugged into the board backwards.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s://upload.wikimedia.org/wikipedia/commons/thumb/f/f9/LED%2C_5mm%2C_green_%28en%29.svg/220px-LED%2C_5mm%2C_green_%28en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30" y="825996"/>
            <a:ext cx="4547054" cy="50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2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08589" cy="4023360"/>
          </a:xfrm>
        </p:spPr>
        <p:txBody>
          <a:bodyPr/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/>
              <a:t>We use resistors to control how much current can flow through the LED.  Too much current can blow up or break the LED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/>
              <a:t>They are NOT polarized.  This means that they DO NOT have to be positioned in the circuit in a particular way. 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 smtClean="0"/>
              <a:t>The colored bands on the resistor tell you the value of the resistor.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9690"/>
          <a:stretch/>
        </p:blipFill>
        <p:spPr bwMode="auto">
          <a:xfrm>
            <a:off x="7772401" y="2015699"/>
            <a:ext cx="4021493" cy="36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4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a Circuit.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80" r="12097" b="34558"/>
          <a:stretch/>
        </p:blipFill>
        <p:spPr>
          <a:xfrm>
            <a:off x="6075005" y="1994216"/>
            <a:ext cx="5933230" cy="4219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253589" y="5233112"/>
            <a:ext cx="104637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20443763">
            <a:off x="6072723" y="2079449"/>
            <a:ext cx="140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resistor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0404175" y="2212198"/>
            <a:ext cx="100019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GND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9258567" y="5438434"/>
            <a:ext cx="1069943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PIN 5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921046" y="2736863"/>
            <a:ext cx="541174" cy="60327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6265" y="2736863"/>
            <a:ext cx="3275955" cy="58797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age result for led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5" r="29254" b="15831"/>
          <a:stretch/>
        </p:blipFill>
        <p:spPr bwMode="auto">
          <a:xfrm flipH="1">
            <a:off x="2964472" y="1816730"/>
            <a:ext cx="463327" cy="14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esisto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5733" y="3521887"/>
            <a:ext cx="1206200" cy="12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291490" y="2892645"/>
            <a:ext cx="824913" cy="775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6587" y="2731842"/>
            <a:ext cx="1818167" cy="2532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Raspberry Pi</a:t>
            </a:r>
          </a:p>
          <a:p>
            <a:pPr algn="ctr"/>
            <a:r>
              <a:rPr lang="en-US" dirty="0" smtClean="0"/>
              <a:t>Power Pin</a:t>
            </a:r>
          </a:p>
          <a:p>
            <a:pPr algn="ctr"/>
            <a:r>
              <a:rPr lang="en-US" dirty="0"/>
              <a:t>&amp;</a:t>
            </a:r>
            <a:endParaRPr lang="en-US" dirty="0" smtClean="0"/>
          </a:p>
          <a:p>
            <a:pPr algn="ctr"/>
            <a:r>
              <a:rPr lang="en-US" dirty="0" smtClean="0"/>
              <a:t>Switch from your code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1904994" y="5440675"/>
            <a:ext cx="26248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Circuit ground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44754" y="3280439"/>
            <a:ext cx="895645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44754" y="4584771"/>
            <a:ext cx="1847026" cy="444429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35136" y="4823519"/>
            <a:ext cx="5263" cy="701981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0"/>
          </p:cNvCxnSpPr>
          <p:nvPr/>
        </p:nvCxnSpPr>
        <p:spPr>
          <a:xfrm flipV="1">
            <a:off x="6776777" y="4412512"/>
            <a:ext cx="523188" cy="820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90566" y="2669856"/>
            <a:ext cx="511852" cy="7787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8931350" y="3883978"/>
            <a:ext cx="871869" cy="155445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913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9966</TotalTime>
  <Words>947</Words>
  <Application>Microsoft Office PowerPoint</Application>
  <PresentationFormat>Widescreen</PresentationFormat>
  <Paragraphs>98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CyberCharged Raspberry Pi – Using the GPIO/Hardware</vt:lpstr>
      <vt:lpstr>So…Raspberry Pis</vt:lpstr>
      <vt:lpstr>Making circuits (It’s easy)</vt:lpstr>
      <vt:lpstr>Hardware?</vt:lpstr>
      <vt:lpstr>Breadboard</vt:lpstr>
      <vt:lpstr>Breakout board with breadboard</vt:lpstr>
      <vt:lpstr>LEDs</vt:lpstr>
      <vt:lpstr>Resistors</vt:lpstr>
      <vt:lpstr>Let’s Build a Circuit.</vt:lpstr>
      <vt:lpstr>Time to code</vt:lpstr>
      <vt:lpstr>Time to code</vt:lpstr>
      <vt:lpstr>Writing a script</vt:lpstr>
      <vt:lpstr>Let’s make our light more interesting</vt:lpstr>
      <vt:lpstr>Using a button</vt:lpstr>
      <vt:lpstr>Control the LED with the button</vt:lpstr>
    </vt:vector>
  </TitlesOfParts>
  <Company>University of Alabama in Huntsville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101 Introduction to Computing for Engineers</dc:title>
  <dc:creator>COE</dc:creator>
  <cp:lastModifiedBy>Martin Campbell</cp:lastModifiedBy>
  <cp:revision>173</cp:revision>
  <dcterms:created xsi:type="dcterms:W3CDTF">2016-05-23T02:16:39Z</dcterms:created>
  <dcterms:modified xsi:type="dcterms:W3CDTF">2019-07-01T16:33:28Z</dcterms:modified>
</cp:coreProperties>
</file>