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0"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5" autoAdjust="0"/>
    <p:restoredTop sz="94660"/>
  </p:normalViewPr>
  <p:slideViewPr>
    <p:cSldViewPr snapToGrid="0">
      <p:cViewPr varScale="1">
        <p:scale>
          <a:sx n="60" d="100"/>
          <a:sy n="60" d="100"/>
        </p:scale>
        <p:origin x="90"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5/16/2018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Kid Krypto – Public Key Encryption</a:t>
            </a:r>
            <a:endParaRPr lang="en-US" dirty="0"/>
          </a:p>
        </p:txBody>
      </p:sp>
      <p:sp>
        <p:nvSpPr>
          <p:cNvPr id="3" name="Subtitle 2"/>
          <p:cNvSpPr>
            <a:spLocks noGrp="1"/>
          </p:cNvSpPr>
          <p:nvPr>
            <p:ph type="subTitle" idx="1"/>
          </p:nvPr>
        </p:nvSpPr>
        <p:spPr/>
        <p:txBody>
          <a:bodyPr/>
          <a:lstStyle/>
          <a:p>
            <a:r>
              <a:rPr lang="en-US" sz="3200" dirty="0" smtClean="0"/>
              <a:t>Keeping Secrets</a:t>
            </a:r>
          </a:p>
          <a:p>
            <a:endParaRPr lang="en-US" dirty="0"/>
          </a:p>
        </p:txBody>
      </p:sp>
    </p:spTree>
    <p:extLst>
      <p:ext uri="{BB962C8B-B14F-4D97-AF65-F5344CB8AC3E}">
        <p14:creationId xmlns:p14="http://schemas.microsoft.com/office/powerpoint/2010/main" val="39417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11580" y="2250105"/>
            <a:ext cx="7168714" cy="4356735"/>
          </a:xfrm>
          <a:prstGeom prst="rect">
            <a:avLst/>
          </a:prstGeom>
        </p:spPr>
      </p:pic>
      <p:sp>
        <p:nvSpPr>
          <p:cNvPr id="4" name="Rectangle 3"/>
          <p:cNvSpPr/>
          <p:nvPr/>
        </p:nvSpPr>
        <p:spPr>
          <a:xfrm>
            <a:off x="609600" y="536607"/>
            <a:ext cx="3801980" cy="4421723"/>
          </a:xfrm>
          <a:prstGeom prst="rect">
            <a:avLst/>
          </a:prstGeom>
        </p:spPr>
        <p:txBody>
          <a:bodyPr wrap="square">
            <a:spAutoFit/>
          </a:bodyPr>
          <a:lstStyle/>
          <a:p>
            <a:pPr marR="0" lvl="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The group of intersections  in each partition  is exactly the ones summed to give the transmitted numbers for the marked intersections, so the sum of the four transmitted numbers on those intersections will be the sum of all the original numbers in the original map; that is, it will be the original message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0627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180" y="2229853"/>
            <a:ext cx="10131425" cy="1456267"/>
          </a:xfrm>
        </p:spPr>
        <p:txBody>
          <a:bodyPr>
            <a:normAutofit/>
          </a:bodyPr>
          <a:lstStyle/>
          <a:p>
            <a:pPr algn="ctr"/>
            <a:r>
              <a:rPr lang="en-US" sz="4400" b="1" dirty="0" smtClean="0"/>
              <a:t>Time for you to try it!</a:t>
            </a:r>
            <a:endParaRPr lang="en-US" sz="4400" b="1" dirty="0"/>
          </a:p>
        </p:txBody>
      </p:sp>
    </p:spTree>
    <p:extLst>
      <p:ext uri="{BB962C8B-B14F-4D97-AF65-F5344CB8AC3E}">
        <p14:creationId xmlns:p14="http://schemas.microsoft.com/office/powerpoint/2010/main" val="3079318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Encryption</a:t>
            </a:r>
          </a:p>
        </p:txBody>
      </p:sp>
      <p:sp>
        <p:nvSpPr>
          <p:cNvPr id="3" name="Content Placeholder 2"/>
          <p:cNvSpPr>
            <a:spLocks noGrp="1"/>
          </p:cNvSpPr>
          <p:nvPr>
            <p:ph idx="1"/>
          </p:nvPr>
        </p:nvSpPr>
        <p:spPr/>
        <p:txBody>
          <a:bodyPr>
            <a:normAutofit/>
          </a:bodyPr>
          <a:lstStyle/>
          <a:p>
            <a:r>
              <a:rPr lang="en-US" sz="3200" dirty="0"/>
              <a:t>Encryption is the key to information security.  And the key to modern encryption is that using only public information, a sender can lock up their message in such a way that it can only be unlocked (privately, of course) by the intended recipient.</a:t>
            </a:r>
            <a:endParaRPr lang="en-US" sz="3200" dirty="0"/>
          </a:p>
        </p:txBody>
      </p:sp>
    </p:spTree>
    <p:extLst>
      <p:ext uri="{BB962C8B-B14F-4D97-AF65-F5344CB8AC3E}">
        <p14:creationId xmlns:p14="http://schemas.microsoft.com/office/powerpoint/2010/main" val="311327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0442" y="512960"/>
            <a:ext cx="10619873" cy="5624617"/>
          </a:xfrm>
          <a:prstGeom prst="rect">
            <a:avLst/>
          </a:prstGeom>
        </p:spPr>
        <p:txBody>
          <a:bodyPr wrap="square">
            <a:spAutoFit/>
          </a:bodyPr>
          <a:lstStyle/>
          <a:p>
            <a:pPr marL="457200" indent="-457200">
              <a:lnSpc>
                <a:spcPct val="107000"/>
              </a:lnSpc>
              <a:buFont typeface="Wingdings" panose="05000000000000000000" pitchFamily="2" charset="2"/>
              <a:buChar char="q"/>
            </a:pPr>
            <a:r>
              <a:rPr lang="en-US" sz="2800" dirty="0">
                <a:latin typeface="Calibri" panose="020F0502020204030204" pitchFamily="34" charset="0"/>
                <a:ea typeface="Calibri" panose="020F0502020204030204" pitchFamily="34" charset="0"/>
                <a:cs typeface="Times New Roman" panose="02020603050405020304" pitchFamily="18" charset="0"/>
              </a:rPr>
              <a:t>It is as though everyone buys a padlock, writes their name on it, and puts them all on the same table for others to use.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Wingdings" panose="05000000000000000000" pitchFamily="2" charset="2"/>
              <a:buChar char="q"/>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Wingdings" panose="05000000000000000000" pitchFamily="2" charset="2"/>
              <a:buChar char="q"/>
            </a:pPr>
            <a:r>
              <a:rPr lang="en-US" sz="2800" dirty="0" smtClean="0">
                <a:latin typeface="Calibri" panose="020F0502020204030204" pitchFamily="34" charset="0"/>
                <a:ea typeface="Calibri" panose="020F0502020204030204" pitchFamily="34" charset="0"/>
                <a:cs typeface="Times New Roman" panose="02020603050405020304" pitchFamily="18" charset="0"/>
              </a:rPr>
              <a:t>They </a:t>
            </a:r>
            <a:r>
              <a:rPr lang="en-US" sz="2800" dirty="0">
                <a:latin typeface="Calibri" panose="020F0502020204030204" pitchFamily="34" charset="0"/>
                <a:ea typeface="Calibri" panose="020F0502020204030204" pitchFamily="34" charset="0"/>
                <a:cs typeface="Times New Roman" panose="02020603050405020304" pitchFamily="18" charset="0"/>
              </a:rPr>
              <a:t>keep the key of course—the padlocks are the kind where you just click them shut.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Wingdings" panose="05000000000000000000" pitchFamily="2" charset="2"/>
              <a:buChar char="q"/>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Wingdings" panose="05000000000000000000" pitchFamily="2" charset="2"/>
              <a:buChar char="q"/>
            </a:pPr>
            <a:r>
              <a:rPr lang="en-US" sz="2800" dirty="0" smtClean="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If I want to send you a secure message, I put it in a box, pick up your padlock, lock the box and send it to you.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Wingdings" panose="05000000000000000000" pitchFamily="2" charset="2"/>
              <a:buChar char="q"/>
            </a:pPr>
            <a:r>
              <a:rPr lang="en-US" sz="2800" dirty="0" smtClean="0">
                <a:latin typeface="Calibri" panose="020F0502020204030204" pitchFamily="34" charset="0"/>
                <a:ea typeface="Calibri" panose="020F0502020204030204" pitchFamily="34" charset="0"/>
                <a:cs typeface="Times New Roman" panose="02020603050405020304" pitchFamily="18" charset="0"/>
              </a:rPr>
              <a:t>Even </a:t>
            </a:r>
            <a:r>
              <a:rPr lang="en-US" sz="2800" dirty="0">
                <a:latin typeface="Calibri" panose="020F0502020204030204" pitchFamily="34" charset="0"/>
                <a:ea typeface="Calibri" panose="020F0502020204030204" pitchFamily="34" charset="0"/>
                <a:cs typeface="Times New Roman" panose="02020603050405020304" pitchFamily="18" charset="0"/>
              </a:rPr>
              <a:t>if it falls into the wrong hands, no-one else can unlock it.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Wingdings" panose="05000000000000000000" pitchFamily="2" charset="2"/>
              <a:buChar char="q"/>
            </a:pP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buFont typeface="Wingdings" panose="05000000000000000000" pitchFamily="2" charset="2"/>
              <a:buChar char="q"/>
            </a:pPr>
            <a:r>
              <a:rPr lang="en-US" sz="2800" dirty="0" smtClean="0">
                <a:latin typeface="Calibri" panose="020F0502020204030204" pitchFamily="34" charset="0"/>
                <a:ea typeface="Calibri" panose="020F0502020204030204" pitchFamily="34" charset="0"/>
                <a:cs typeface="Times New Roman" panose="02020603050405020304" pitchFamily="18" charset="0"/>
              </a:rPr>
              <a:t>With </a:t>
            </a:r>
            <a:r>
              <a:rPr lang="en-US" sz="2800" dirty="0">
                <a:latin typeface="Calibri" panose="020F0502020204030204" pitchFamily="34" charset="0"/>
                <a:ea typeface="Calibri" panose="020F0502020204030204" pitchFamily="34" charset="0"/>
                <a:cs typeface="Times New Roman" panose="02020603050405020304" pitchFamily="18" charset="0"/>
              </a:rPr>
              <a:t>this scheme there is no need for any prior communication to arrange secret codes.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039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35242" y="575824"/>
            <a:ext cx="9320463" cy="5706351"/>
          </a:xfrm>
          <a:prstGeom prst="rect">
            <a:avLst/>
          </a:prstGeom>
          <a:ln>
            <a:noFill/>
          </a:ln>
          <a:effectLst>
            <a:softEdge rad="112500"/>
          </a:effectLst>
        </p:spPr>
      </p:pic>
    </p:spTree>
    <p:extLst>
      <p:ext uri="{BB962C8B-B14F-4D97-AF65-F5344CB8AC3E}">
        <p14:creationId xmlns:p14="http://schemas.microsoft.com/office/powerpoint/2010/main" val="1330163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57606" y="3096126"/>
            <a:ext cx="7753132" cy="3516453"/>
          </a:xfrm>
          <a:prstGeom prst="rect">
            <a:avLst/>
          </a:prstGeom>
          <a:ln>
            <a:noFill/>
          </a:ln>
          <a:effectLst>
            <a:outerShdw blurRad="292100" dist="139700" dir="2700000" algn="tl" rotWithShape="0">
              <a:srgbClr val="333333">
                <a:alpha val="65000"/>
              </a:srgbClr>
            </a:outerShdw>
          </a:effectLst>
        </p:spPr>
      </p:pic>
      <p:sp>
        <p:nvSpPr>
          <p:cNvPr id="12" name="Rectangle 11"/>
          <p:cNvSpPr/>
          <p:nvPr/>
        </p:nvSpPr>
        <p:spPr>
          <a:xfrm>
            <a:off x="320842" y="199723"/>
            <a:ext cx="11389896" cy="2463367"/>
          </a:xfrm>
          <a:prstGeom prst="rect">
            <a:avLst/>
          </a:prstGeom>
        </p:spPr>
        <p:txBody>
          <a:bodyPr wrap="square">
            <a:spAutoFit/>
          </a:bodyPr>
          <a:lstStyle/>
          <a:p>
            <a:pPr marL="342900" marR="0" lvl="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Pick a number to send.  </a:t>
            </a:r>
          </a:p>
          <a:p>
            <a:pPr marL="285750" indent="-285750">
              <a:lnSpc>
                <a:spcPct val="107000"/>
              </a:lnSpc>
              <a:buFont typeface="Wingdings" panose="05000000000000000000" pitchFamily="2" charset="2"/>
              <a:buChar char="v"/>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v"/>
            </a:pPr>
            <a:r>
              <a:rPr lang="en-US" sz="2400" dirty="0">
                <a:latin typeface="Calibri" panose="020F0502020204030204" pitchFamily="34" charset="0"/>
                <a:ea typeface="Calibri" panose="020F0502020204030204" pitchFamily="34" charset="0"/>
                <a:cs typeface="Times New Roman" panose="02020603050405020304" pitchFamily="18" charset="0"/>
              </a:rPr>
              <a:t>To encrypt the number, place random numbers on each intersection on the map, so that the random numbers add up to the number that you are sending.  (Example below</a:t>
            </a:r>
            <a:r>
              <a:rPr lang="en-US" sz="2400" dirty="0" smtClean="0">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Wingdings" panose="05000000000000000000" pitchFamily="2" charset="2"/>
              <a:buChar char="v"/>
            </a:pP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v"/>
            </a:pPr>
            <a:r>
              <a:rPr lang="en-US" sz="2400" dirty="0" smtClean="0"/>
              <a:t>Here</a:t>
            </a:r>
            <a:r>
              <a:rPr lang="en-US" sz="2400" dirty="0"/>
              <a:t>, the number being sent is 66, so all the </a:t>
            </a:r>
            <a:r>
              <a:rPr lang="en-US" sz="2400" dirty="0" err="1"/>
              <a:t>unbracketed</a:t>
            </a:r>
            <a:r>
              <a:rPr lang="en-US" sz="2400" dirty="0"/>
              <a:t> numbers add up to 66.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0120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684" y="352926"/>
            <a:ext cx="11213432" cy="3699090"/>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Calibri" panose="020F0502020204030204" pitchFamily="34" charset="0"/>
                <a:cs typeface="Times New Roman" panose="02020603050405020304" pitchFamily="18" charset="0"/>
              </a:rPr>
              <a:t>Now we must calculate what to send.  If we sent the map with the numbers on, that would be no good, because if it fell into the wrong hands anybody could add them up and get the message.</a:t>
            </a:r>
          </a:p>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Calibri" panose="020F0502020204030204" pitchFamily="34" charset="0"/>
                <a:cs typeface="Times New Roman" panose="02020603050405020304" pitchFamily="18" charset="0"/>
              </a:rPr>
              <a:t>Choose any intersection.  Look at it and its three neighbors—four intersections in all—and total the numbers on them.  Write this number at the intersection in parentheses or using a different color of pen.  For example, the rightmost intersection in the figure is connected to three others, labeled 1, 4, 11, and is itself labeled 6. Thus it has a total of 22.  Now repeat this for all the other intersections in the map.  This should give you the number in parentheses in the figure.</a:t>
            </a:r>
          </a:p>
          <a:p>
            <a:pPr marL="342900" marR="0" lvl="0" indent="-342900">
              <a:lnSpc>
                <a:spcPct val="107000"/>
              </a:lnSpc>
              <a:spcBef>
                <a:spcPts val="0"/>
              </a:spcBef>
              <a:spcAft>
                <a:spcPts val="0"/>
              </a:spcAft>
              <a:buFont typeface="+mj-lt"/>
              <a:buAutoNum type="arabicPeriod"/>
            </a:pPr>
            <a:r>
              <a:rPr lang="en-US" sz="2200" dirty="0">
                <a:latin typeface="Calibri" panose="020F0502020204030204" pitchFamily="34" charset="0"/>
                <a:ea typeface="Calibri" panose="020F0502020204030204" pitchFamily="34" charset="0"/>
                <a:cs typeface="Times New Roman" panose="02020603050405020304" pitchFamily="18" charset="0"/>
              </a:rPr>
              <a:t>The map will be sent with only the parenthesized numbers on it.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6442126" y="4052016"/>
            <a:ext cx="5031576" cy="2671011"/>
          </a:xfrm>
          <a:prstGeom prst="rect">
            <a:avLst/>
          </a:prstGeom>
        </p:spPr>
      </p:pic>
    </p:spTree>
    <p:extLst>
      <p:ext uri="{BB962C8B-B14F-4D97-AF65-F5344CB8AC3E}">
        <p14:creationId xmlns:p14="http://schemas.microsoft.com/office/powerpoint/2010/main" val="2160108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347" y="689810"/>
            <a:ext cx="10716127" cy="2858475"/>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sz="2800" dirty="0">
                <a:latin typeface="Calibri" panose="020F0502020204030204" pitchFamily="34" charset="0"/>
                <a:ea typeface="Calibri" panose="020F0502020204030204" pitchFamily="34" charset="0"/>
                <a:cs typeface="Times New Roman" panose="02020603050405020304" pitchFamily="18" charset="0"/>
              </a:rPr>
              <a:t>Erase the original numbers and the counts, leaving only the numbers in parentheses, or write out a new map with just those numbers on it.  See if any of the students can find a way to tell from this what the original message was. They won’t be able to</a:t>
            </a:r>
            <a:r>
              <a:rPr lang="en-US" sz="2800" dirty="0" smtClean="0">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mj-lt"/>
              <a:buAutoNum type="arabicPeriod"/>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800" dirty="0">
                <a:latin typeface="Calibri" panose="020F0502020204030204" pitchFamily="34" charset="0"/>
                <a:ea typeface="Calibri" panose="020F0502020204030204" pitchFamily="34" charset="0"/>
                <a:cs typeface="Times New Roman" panose="02020603050405020304" pitchFamily="18" charset="0"/>
              </a:rPr>
              <a:t>To decode the message you need the private map with its private key</a:t>
            </a:r>
            <a:r>
              <a:rPr lang="en-US" sz="2800" dirty="0" smtClean="0">
                <a:latin typeface="Calibri" panose="020F0502020204030204" pitchFamily="34"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9685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27622" y="1427747"/>
            <a:ext cx="7280192" cy="3845984"/>
          </a:xfrm>
          <a:prstGeom prst="rect">
            <a:avLst/>
          </a:prstGeom>
        </p:spPr>
      </p:pic>
      <p:sp>
        <p:nvSpPr>
          <p:cNvPr id="3" name="Rectangle 2"/>
          <p:cNvSpPr/>
          <p:nvPr/>
        </p:nvSpPr>
        <p:spPr>
          <a:xfrm>
            <a:off x="160421" y="311187"/>
            <a:ext cx="6096000" cy="1260345"/>
          </a:xfrm>
          <a:prstGeom prst="rect">
            <a:avLst/>
          </a:prstGeom>
        </p:spPr>
        <p:txBody>
          <a:bodyPr>
            <a:spAutoFit/>
          </a:bodyPr>
          <a:lstStyle/>
          <a:p>
            <a:pPr marL="342900" marR="0" lvl="0" indent="-342900">
              <a:lnSpc>
                <a:spcPct val="107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On the coded message mark the special enlarged nodes on the private map (Figure below).</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288757" y="2072953"/>
            <a:ext cx="3673643" cy="3631379"/>
          </a:xfrm>
          <a:prstGeom prst="rect">
            <a:avLst/>
          </a:prstGeom>
        </p:spPr>
        <p:txBody>
          <a:bodyPr wrap="square">
            <a:spAutoFit/>
          </a:bodyPr>
          <a:lstStyle/>
          <a:p>
            <a:pPr marL="285750" marR="0" lvl="0" indent="-285750">
              <a:lnSpc>
                <a:spcPct val="107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To decode the message, look at just the secret marked intersections and add up the numbers on them.  In the example, these intersections are labeled 13, 13, 22, 18, which add up to 66, the original message.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1727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074695" y="2143194"/>
            <a:ext cx="7750513" cy="4480255"/>
          </a:xfrm>
          <a:prstGeom prst="rect">
            <a:avLst/>
          </a:prstGeom>
          <a:ln>
            <a:noFill/>
          </a:ln>
          <a:effectLst>
            <a:outerShdw blurRad="292100" dist="139700" dir="2700000" algn="tl" rotWithShape="0">
              <a:srgbClr val="333333">
                <a:alpha val="65000"/>
              </a:srgbClr>
            </a:outerShdw>
          </a:effectLst>
        </p:spPr>
      </p:pic>
      <p:sp>
        <p:nvSpPr>
          <p:cNvPr id="3" name="Rectangle 2"/>
          <p:cNvSpPr/>
          <p:nvPr/>
        </p:nvSpPr>
        <p:spPr>
          <a:xfrm>
            <a:off x="417095" y="364231"/>
            <a:ext cx="3497179" cy="4893647"/>
          </a:xfrm>
          <a:prstGeom prst="rect">
            <a:avLst/>
          </a:prstGeom>
        </p:spPr>
        <p:txBody>
          <a:bodyPr wrap="square">
            <a:spAutoFit/>
          </a:bodyPr>
          <a:lstStyle/>
          <a:p>
            <a:r>
              <a:rPr lang="en-US" sz="2400" dirty="0">
                <a:latin typeface="Calibri" panose="020F0502020204030204" pitchFamily="34" charset="0"/>
                <a:ea typeface="Calibri" panose="020F0502020204030204" pitchFamily="34" charset="0"/>
                <a:cs typeface="Times New Roman" panose="02020603050405020304" pitchFamily="18" charset="0"/>
              </a:rPr>
              <a:t>How does it work?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400" dirty="0" smtClean="0">
                <a:latin typeface="Calibri" panose="020F0502020204030204" pitchFamily="34" charset="0"/>
                <a:ea typeface="Calibri" panose="020F0502020204030204" pitchFamily="34" charset="0"/>
                <a:cs typeface="Times New Roman" panose="02020603050405020304" pitchFamily="18" charset="0"/>
              </a:rPr>
              <a:t>Choose </a:t>
            </a:r>
            <a:r>
              <a:rPr lang="en-US" sz="2400" dirty="0">
                <a:latin typeface="Calibri" panose="020F0502020204030204" pitchFamily="34" charset="0"/>
                <a:ea typeface="Calibri" panose="020F0502020204030204" pitchFamily="34" charset="0"/>
                <a:cs typeface="Times New Roman" panose="02020603050405020304" pitchFamily="18" charset="0"/>
              </a:rPr>
              <a:t>one of the marked intersections and draw around the intersections one street distant from it, and repeat the procedure for each marked intersection. This will partition the map into non-overlapping pieces, as illustrated in the figure below. </a:t>
            </a:r>
            <a:endParaRPr lang="en-US" sz="2400" dirty="0"/>
          </a:p>
        </p:txBody>
      </p:sp>
    </p:spTree>
    <p:extLst>
      <p:ext uri="{BB962C8B-B14F-4D97-AF65-F5344CB8AC3E}">
        <p14:creationId xmlns:p14="http://schemas.microsoft.com/office/powerpoint/2010/main" val="3790679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TM03457452[[fn=Celestial]]</Template>
  <TotalTime>31</TotalTime>
  <Words>617</Words>
  <Application>Microsoft Office PowerPoint</Application>
  <PresentationFormat>Widescreen</PresentationFormat>
  <Paragraphs>30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Celestial</vt:lpstr>
      <vt:lpstr>Kid Krypto – Public Key Encryption</vt:lpstr>
      <vt:lpstr>Encryption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Time for you to try 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Kid Krypto – Public Key Encryption</dc:title>
  <dc:creator>Martin Campbell</dc:creator>
  <cp:lastModifiedBy>Martin Campbell</cp:lastModifiedBy>
  <cp:revision>10</cp:revision>
  <dcterms:created xsi:type="dcterms:W3CDTF">2018-05-16T16:35:27Z</dcterms:created>
  <dcterms:modified xsi:type="dcterms:W3CDTF">2018-05-16T17:06:50Z</dcterms:modified>
</cp:coreProperties>
</file>